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66" r:id="rId3"/>
    <p:sldId id="263" r:id="rId4"/>
    <p:sldId id="264" r:id="rId5"/>
    <p:sldId id="256" r:id="rId6"/>
    <p:sldId id="257" r:id="rId7"/>
    <p:sldId id="258" r:id="rId8"/>
    <p:sldId id="261" r:id="rId9"/>
    <p:sldId id="259" r:id="rId10"/>
    <p:sldId id="262" r:id="rId11"/>
    <p:sldId id="260"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248"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fld id="{5A882D17-6A39-4996-BEC0-DFDE1E81EBC1}" type="datetimeFigureOut">
              <a:rPr lang="en-US"/>
              <a:pPr>
                <a:defRPr/>
              </a:pPr>
              <a:t>5/10/2018</a:t>
            </a:fld>
            <a:endParaRPr lang="en-US"/>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90906BDF-D937-4CE4-A8A4-3D891EB59DD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F6F06E61-29AD-4EC9-8E9D-A7C7661D37CC}" type="datetimeFigureOut">
              <a:rPr lang="en-US"/>
              <a:pPr>
                <a:defRPr/>
              </a:pPr>
              <a:t>5/10/2018</a:t>
            </a:fld>
            <a:endParaRPr lang="en-US"/>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ACE47653-B771-4E5A-BEB6-23E98576AC3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954E122-B82A-476A-B0D4-BD3F578BF6F7}" type="datetimeFigureOut">
              <a:rPr lang="en-US"/>
              <a:pPr>
                <a:defRPr/>
              </a:pPr>
              <a:t>5/10/2018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ADB041-A9BD-4A60-88F5-5A6E51A422B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BEC8C2F2-6DDB-4489-86F0-A35523EBDADA}" type="datetimeFigureOut">
              <a:rPr lang="en-US"/>
              <a:pPr>
                <a:defRPr/>
              </a:pPr>
              <a:t>5/10/2018</a:t>
            </a:fld>
            <a:endParaRPr lang="en-US"/>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62360EA6-34CA-443A-91AD-2DF7B5C72AC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fld id="{86BC8337-7A7A-4D21-A522-D52BFDEDA63D}" type="datetimeFigureOut">
              <a:rPr lang="en-US"/>
              <a:pPr>
                <a:defRPr/>
              </a:pPr>
              <a:t>5/10/2018</a:t>
            </a:fld>
            <a:endParaRPr lang="en-US"/>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51F7FE0F-FA52-4BCD-92ED-C5F7C3A2F98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fld id="{39B504DA-83D3-4EEF-A3D6-8DBE2D619033}" type="datetimeFigureOut">
              <a:rPr lang="en-US"/>
              <a:pPr>
                <a:defRPr/>
              </a:pPr>
              <a:t>5/10/2018</a:t>
            </a:fld>
            <a:endParaRPr lang="en-US"/>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8EF6533C-5EA3-4135-BBC5-207B8BF95F7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fld id="{6A387407-8FF1-4241-A616-D6851C32989A}" type="datetimeFigureOut">
              <a:rPr lang="en-US"/>
              <a:pPr>
                <a:defRPr/>
              </a:pPr>
              <a:t>5/10/2018</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2DCFD140-5348-4DB9-8FF2-902C8548E7F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fld id="{2C2D04F5-7083-40C0-AE6F-1F954C68BAE0}" type="datetimeFigureOut">
              <a:rPr lang="en-US"/>
              <a:pPr>
                <a:defRPr/>
              </a:pPr>
              <a:t>5/10/2018</a:t>
            </a:fld>
            <a:endParaRPr lang="en-US"/>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B54D5D89-F0D1-4AB6-991B-9CB8924315C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756BE272-8D2C-4A0C-B382-95C2D8445250}" type="datetimeFigureOut">
              <a:rPr lang="en-US"/>
              <a:pPr>
                <a:defRPr/>
              </a:pPr>
              <a:t>5/10/2018</a:t>
            </a:fld>
            <a:endParaRPr lang="en-US"/>
          </a:p>
        </p:txBody>
      </p:sp>
      <p:sp>
        <p:nvSpPr>
          <p:cNvPr id="3" name="Footer Placeholder 23"/>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8533E8F4-7FD1-419D-988E-0D6A0B033A7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fld id="{0B951E2E-F8C5-404D-96DF-36511E548B72}" type="datetimeFigureOut">
              <a:rPr lang="en-US"/>
              <a:pPr>
                <a:defRPr/>
              </a:pPr>
              <a:t>5/10/2018</a:t>
            </a:fld>
            <a:endParaRPr lang="en-US"/>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73F4BF1A-22BC-4BAD-BDEA-61867A2F940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fld id="{309EF21C-6A99-4668-B108-AFE7690ECFE4}" type="datetimeFigureOut">
              <a:rPr lang="en-US"/>
              <a:pPr>
                <a:defRPr/>
              </a:pPr>
              <a:t>5/10/2018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B25A04CD-C1C6-4B9D-8A71-92DDCCC7E8D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54D3C026-274A-4463-A308-3AC3240E7D47}" type="datetimeFigureOut">
              <a:rPr lang="en-US"/>
              <a:pPr>
                <a:defRPr/>
              </a:pPr>
              <a:t>5/10/2018</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8AB5BDEA-6F36-48AE-B89B-2417CC0DA79F}" type="slidenum">
              <a:rPr lang="en-US"/>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5" r:id="rId5"/>
    <p:sldLayoutId id="2147483670" r:id="rId6"/>
    <p:sldLayoutId id="2147483676" r:id="rId7"/>
    <p:sldLayoutId id="2147483677" r:id="rId8"/>
    <p:sldLayoutId id="2147483678" r:id="rId9"/>
    <p:sldLayoutId id="2147483669" r:id="rId10"/>
    <p:sldLayoutId id="2147483679"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4.jpeg"/><Relationship Id="rId7" Type="http://schemas.openxmlformats.org/officeDocument/2006/relationships/image" Target="../media/image18.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 Id="rId9" Type="http://schemas.openxmlformats.org/officeDocument/2006/relationships/image" Target="../media/image20.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file:///K:\Physics\Physics%20by%20topics\Nuclear%20physics\Videos\Nuclear%20Fission%20Animation%20for%20Science(wmv).wmv" TargetMode="External"/><Relationship Id="rId1" Type="http://schemas.openxmlformats.org/officeDocument/2006/relationships/video" Target="file:///C:\Documents%20and%20Settings\Owner\Desktop\Yur\UNI\Units\Nuclear%20Fission%20Animation%20for%20Science.wmv"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file:///K:\Physics\Physics%20by%20topics\Nuclear%20physics\Videos\Nuclear%20Fusion%20Animation.wmv" TargetMode="External"/><Relationship Id="rId1" Type="http://schemas.openxmlformats.org/officeDocument/2006/relationships/video" Target="file:///C:\Documents%20and%20Settings\Owner\Desktop\Yur\UNI\Units\Nuclear%20Fusion%20Animation.wmv" TargetMode="Externa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dirty="0"/>
          </a:p>
        </p:txBody>
      </p:sp>
      <p:sp>
        <p:nvSpPr>
          <p:cNvPr id="3" name="Content Placeholder 2"/>
          <p:cNvSpPr>
            <a:spLocks noGrp="1"/>
          </p:cNvSpPr>
          <p:nvPr>
            <p:ph idx="1"/>
          </p:nvPr>
        </p:nvSpPr>
        <p:spPr/>
        <p:txBody>
          <a:bodyPr/>
          <a:lstStyle/>
          <a:p>
            <a:pPr eaLnBrk="1" hangingPunct="1">
              <a:buFont typeface="Wingdings 2" pitchFamily="18" charset="2"/>
              <a:buNone/>
            </a:pPr>
            <a:r>
              <a:rPr lang="en-AU" b="1" smtClean="0"/>
              <a:t>   </a:t>
            </a:r>
            <a:r>
              <a:rPr lang="en-AU" b="1" smtClean="0">
                <a:solidFill>
                  <a:srgbClr val="800080"/>
                </a:solidFill>
              </a:rPr>
              <a:t>Nuclear reaction is the</a:t>
            </a:r>
            <a:r>
              <a:rPr lang="en-AU" smtClean="0">
                <a:solidFill>
                  <a:srgbClr val="800080"/>
                </a:solidFill>
              </a:rPr>
              <a:t> change in the identity or characteristics of an atomic nucleus. </a:t>
            </a:r>
            <a:r>
              <a:rPr lang="en-US" smtClean="0">
                <a:solidFill>
                  <a:srgbClr val="800080"/>
                </a:solidFill>
              </a:rPr>
              <a:t>Nuclear reaction is the process in which 2 nuclei, or nucleus and a subatomic particle collide to produce products different from the initial particles or when nucleus decay to decrease its energy and become more stable.</a:t>
            </a:r>
          </a:p>
        </p:txBody>
      </p:sp>
      <p:pic>
        <p:nvPicPr>
          <p:cNvPr id="13315" name="Picture 4" descr="C:\Documents and Settings\Owner\My Documents\My Pictures\fission.jpg"/>
          <p:cNvPicPr>
            <a:picLocks noChangeAspect="1" noChangeArrowheads="1"/>
          </p:cNvPicPr>
          <p:nvPr/>
        </p:nvPicPr>
        <p:blipFill>
          <a:blip r:embed="rId2"/>
          <a:srcRect/>
          <a:stretch>
            <a:fillRect/>
          </a:stretch>
        </p:blipFill>
        <p:spPr bwMode="auto">
          <a:xfrm>
            <a:off x="0" y="0"/>
            <a:ext cx="2700338" cy="1531938"/>
          </a:xfrm>
          <a:prstGeom prst="rect">
            <a:avLst/>
          </a:prstGeom>
          <a:noFill/>
          <a:ln w="9525">
            <a:noFill/>
            <a:miter lim="800000"/>
            <a:headEnd/>
            <a:tailEnd/>
          </a:ln>
        </p:spPr>
      </p:pic>
      <p:pic>
        <p:nvPicPr>
          <p:cNvPr id="13316" name="Picture 3" descr="C:\Documents and Settings\Owner\My Documents\My Pictures\fusion.jpg"/>
          <p:cNvPicPr>
            <a:picLocks noChangeAspect="1" noChangeArrowheads="1"/>
          </p:cNvPicPr>
          <p:nvPr/>
        </p:nvPicPr>
        <p:blipFill>
          <a:blip r:embed="rId3"/>
          <a:srcRect/>
          <a:stretch>
            <a:fillRect/>
          </a:stretch>
        </p:blipFill>
        <p:spPr bwMode="auto">
          <a:xfrm>
            <a:off x="6875463" y="0"/>
            <a:ext cx="2268537" cy="15097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dirty="0"/>
          </a:p>
        </p:txBody>
      </p:sp>
      <p:sp>
        <p:nvSpPr>
          <p:cNvPr id="22530" name="Content Placeholder 2"/>
          <p:cNvSpPr>
            <a:spLocks noGrp="1"/>
          </p:cNvSpPr>
          <p:nvPr>
            <p:ph idx="1"/>
          </p:nvPr>
        </p:nvSpPr>
        <p:spPr/>
        <p:txBody>
          <a:bodyPr/>
          <a:lstStyle/>
          <a:p>
            <a:pPr eaLnBrk="1" hangingPunct="1">
              <a:buFont typeface="Wingdings 2" pitchFamily="18" charset="2"/>
              <a:buNone/>
            </a:pPr>
            <a:endParaRPr lang="en-US" smtClean="0"/>
          </a:p>
          <a:p>
            <a:pPr eaLnBrk="1" hangingPunct="1">
              <a:buFont typeface="Wingdings 2" pitchFamily="18" charset="2"/>
              <a:buNone/>
            </a:pPr>
            <a:endParaRPr lang="en-US" smtClean="0"/>
          </a:p>
        </p:txBody>
      </p:sp>
      <p:pic>
        <p:nvPicPr>
          <p:cNvPr id="22531" name="Picture 4" descr="C:\Documents and Settings\Owner\My Documents\My Pictures\fission.jpg"/>
          <p:cNvPicPr>
            <a:picLocks noChangeAspect="1" noChangeArrowheads="1"/>
          </p:cNvPicPr>
          <p:nvPr/>
        </p:nvPicPr>
        <p:blipFill>
          <a:blip r:embed="rId2"/>
          <a:srcRect/>
          <a:stretch>
            <a:fillRect/>
          </a:stretch>
        </p:blipFill>
        <p:spPr bwMode="auto">
          <a:xfrm>
            <a:off x="0" y="0"/>
            <a:ext cx="2700338" cy="1531938"/>
          </a:xfrm>
          <a:prstGeom prst="rect">
            <a:avLst/>
          </a:prstGeom>
          <a:noFill/>
          <a:ln w="9525">
            <a:noFill/>
            <a:miter lim="800000"/>
            <a:headEnd/>
            <a:tailEnd/>
          </a:ln>
        </p:spPr>
      </p:pic>
      <p:pic>
        <p:nvPicPr>
          <p:cNvPr id="22532" name="Picture 3" descr="C:\Documents and Settings\Owner\My Documents\My Pictures\fusion.jpg"/>
          <p:cNvPicPr>
            <a:picLocks noChangeAspect="1" noChangeArrowheads="1"/>
          </p:cNvPicPr>
          <p:nvPr/>
        </p:nvPicPr>
        <p:blipFill>
          <a:blip r:embed="rId3"/>
          <a:srcRect/>
          <a:stretch>
            <a:fillRect/>
          </a:stretch>
        </p:blipFill>
        <p:spPr bwMode="auto">
          <a:xfrm>
            <a:off x="6875463" y="0"/>
            <a:ext cx="2268537" cy="1509713"/>
          </a:xfrm>
          <a:prstGeom prst="rect">
            <a:avLst/>
          </a:prstGeom>
          <a:noFill/>
          <a:ln w="9525">
            <a:noFill/>
            <a:miter lim="800000"/>
            <a:headEnd/>
            <a:tailEnd/>
          </a:ln>
        </p:spPr>
      </p:pic>
      <p:sp>
        <p:nvSpPr>
          <p:cNvPr id="2253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AU">
              <a:latin typeface="Franklin Gothic Book" pitchFamily="34" charset="0"/>
            </a:endParaRPr>
          </a:p>
        </p:txBody>
      </p:sp>
      <p:pic>
        <p:nvPicPr>
          <p:cNvPr id="22534"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411413" y="2060575"/>
            <a:ext cx="3571875" cy="333375"/>
          </a:xfrm>
          <a:prstGeom prst="rect">
            <a:avLst/>
          </a:prstGeom>
          <a:noFill/>
          <a:ln w="9525">
            <a:noFill/>
            <a:miter lim="800000"/>
            <a:headEnd/>
            <a:tailEnd/>
          </a:ln>
        </p:spPr>
      </p:pic>
      <p:sp>
        <p:nvSpPr>
          <p:cNvPr id="22535" name="Rectangle 3"/>
          <p:cNvSpPr>
            <a:spLocks noChangeArrowheads="1"/>
          </p:cNvSpPr>
          <p:nvPr/>
        </p:nvSpPr>
        <p:spPr bwMode="auto">
          <a:xfrm>
            <a:off x="0" y="790575"/>
            <a:ext cx="9144000" cy="457200"/>
          </a:xfrm>
          <a:prstGeom prst="rect">
            <a:avLst/>
          </a:prstGeom>
          <a:noFill/>
          <a:ln w="9525">
            <a:noFill/>
            <a:miter lim="800000"/>
            <a:headEnd/>
            <a:tailEnd/>
          </a:ln>
        </p:spPr>
        <p:txBody>
          <a:bodyPr wrap="none" anchor="ctr">
            <a:spAutoFit/>
          </a:bodyPr>
          <a:lstStyle/>
          <a:p>
            <a:endParaRPr lang="en-AU"/>
          </a:p>
        </p:txBody>
      </p:sp>
      <p:sp>
        <p:nvSpPr>
          <p:cNvPr id="22536"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AU">
              <a:latin typeface="Franklin Gothic Book" pitchFamily="34" charset="0"/>
            </a:endParaRPr>
          </a:p>
        </p:txBody>
      </p:sp>
      <p:pic>
        <p:nvPicPr>
          <p:cNvPr id="22537"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411413" y="2565400"/>
            <a:ext cx="3181350" cy="333375"/>
          </a:xfrm>
          <a:prstGeom prst="rect">
            <a:avLst/>
          </a:prstGeom>
          <a:noFill/>
          <a:ln w="9525">
            <a:noFill/>
            <a:miter lim="800000"/>
            <a:headEnd/>
            <a:tailEnd/>
          </a:ln>
        </p:spPr>
      </p:pic>
      <p:sp>
        <p:nvSpPr>
          <p:cNvPr id="22538" name="Rectangle 6"/>
          <p:cNvSpPr>
            <a:spLocks noChangeArrowheads="1"/>
          </p:cNvSpPr>
          <p:nvPr/>
        </p:nvSpPr>
        <p:spPr bwMode="auto">
          <a:xfrm>
            <a:off x="0" y="790575"/>
            <a:ext cx="9144000" cy="457200"/>
          </a:xfrm>
          <a:prstGeom prst="rect">
            <a:avLst/>
          </a:prstGeom>
          <a:noFill/>
          <a:ln w="9525">
            <a:noFill/>
            <a:miter lim="800000"/>
            <a:headEnd/>
            <a:tailEnd/>
          </a:ln>
        </p:spPr>
        <p:txBody>
          <a:bodyPr wrap="none" anchor="ctr">
            <a:spAutoFit/>
          </a:bodyPr>
          <a:lstStyle/>
          <a:p>
            <a:endParaRPr lang="en-AU"/>
          </a:p>
        </p:txBody>
      </p:sp>
      <p:sp>
        <p:nvSpPr>
          <p:cNvPr id="2253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AU">
              <a:latin typeface="Franklin Gothic Book" pitchFamily="34" charset="0"/>
            </a:endParaRPr>
          </a:p>
        </p:txBody>
      </p:sp>
      <p:pic>
        <p:nvPicPr>
          <p:cNvPr id="22540" name="Picture 7"/>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411413" y="3068638"/>
            <a:ext cx="3714750" cy="333375"/>
          </a:xfrm>
          <a:prstGeom prst="rect">
            <a:avLst/>
          </a:prstGeom>
          <a:noFill/>
          <a:ln w="9525">
            <a:noFill/>
            <a:miter lim="800000"/>
            <a:headEnd/>
            <a:tailEnd/>
          </a:ln>
        </p:spPr>
      </p:pic>
      <p:sp>
        <p:nvSpPr>
          <p:cNvPr id="22541" name="Rectangle 9"/>
          <p:cNvSpPr>
            <a:spLocks noChangeArrowheads="1"/>
          </p:cNvSpPr>
          <p:nvPr/>
        </p:nvSpPr>
        <p:spPr bwMode="auto">
          <a:xfrm>
            <a:off x="0" y="790575"/>
            <a:ext cx="9144000" cy="457200"/>
          </a:xfrm>
          <a:prstGeom prst="rect">
            <a:avLst/>
          </a:prstGeom>
          <a:noFill/>
          <a:ln w="9525">
            <a:noFill/>
            <a:miter lim="800000"/>
            <a:headEnd/>
            <a:tailEnd/>
          </a:ln>
        </p:spPr>
        <p:txBody>
          <a:bodyPr wrap="none" anchor="ctr">
            <a:spAutoFit/>
          </a:bodyPr>
          <a:lstStyle/>
          <a:p>
            <a:endParaRPr lang="en-AU"/>
          </a:p>
        </p:txBody>
      </p:sp>
      <p:sp>
        <p:nvSpPr>
          <p:cNvPr id="2254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AU">
              <a:latin typeface="Franklin Gothic Book" pitchFamily="34" charset="0"/>
            </a:endParaRPr>
          </a:p>
        </p:txBody>
      </p:sp>
      <p:pic>
        <p:nvPicPr>
          <p:cNvPr id="22543" name="Picture 1"/>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339975" y="3860800"/>
            <a:ext cx="3876675" cy="342900"/>
          </a:xfrm>
          <a:prstGeom prst="rect">
            <a:avLst/>
          </a:prstGeom>
          <a:noFill/>
          <a:ln w="9525">
            <a:noFill/>
            <a:miter lim="800000"/>
            <a:headEnd/>
            <a:tailEnd/>
          </a:ln>
        </p:spPr>
      </p:pic>
      <p:sp>
        <p:nvSpPr>
          <p:cNvPr id="22544" name="Rectangle 3"/>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endParaRPr lang="en-AU"/>
          </a:p>
        </p:txBody>
      </p:sp>
      <p:sp>
        <p:nvSpPr>
          <p:cNvPr id="22545"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AU">
              <a:latin typeface="Franklin Gothic Book" pitchFamily="34" charset="0"/>
            </a:endParaRPr>
          </a:p>
        </p:txBody>
      </p:sp>
      <p:pic>
        <p:nvPicPr>
          <p:cNvPr id="22546" name="Picture 4"/>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2771775" y="4365625"/>
            <a:ext cx="2238375" cy="333375"/>
          </a:xfrm>
          <a:prstGeom prst="rect">
            <a:avLst/>
          </a:prstGeom>
          <a:noFill/>
          <a:ln w="9525">
            <a:noFill/>
            <a:miter lim="800000"/>
            <a:headEnd/>
            <a:tailEnd/>
          </a:ln>
        </p:spPr>
      </p:pic>
      <p:sp>
        <p:nvSpPr>
          <p:cNvPr id="22547" name="Rectangle 6"/>
          <p:cNvSpPr>
            <a:spLocks noChangeArrowheads="1"/>
          </p:cNvSpPr>
          <p:nvPr/>
        </p:nvSpPr>
        <p:spPr bwMode="auto">
          <a:xfrm>
            <a:off x="0" y="790575"/>
            <a:ext cx="9144000" cy="457200"/>
          </a:xfrm>
          <a:prstGeom prst="rect">
            <a:avLst/>
          </a:prstGeom>
          <a:noFill/>
          <a:ln w="9525">
            <a:noFill/>
            <a:miter lim="800000"/>
            <a:headEnd/>
            <a:tailEnd/>
          </a:ln>
        </p:spPr>
        <p:txBody>
          <a:bodyPr wrap="none" anchor="ctr">
            <a:spAutoFit/>
          </a:bodyPr>
          <a:lstStyle/>
          <a:p>
            <a:endParaRPr lang="en-AU"/>
          </a:p>
        </p:txBody>
      </p:sp>
      <p:sp>
        <p:nvSpPr>
          <p:cNvPr id="2254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AU">
              <a:latin typeface="Franklin Gothic Book" pitchFamily="34" charset="0"/>
            </a:endParaRPr>
          </a:p>
        </p:txBody>
      </p:sp>
      <p:pic>
        <p:nvPicPr>
          <p:cNvPr id="22549" name="Picture 7"/>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2843213" y="4941888"/>
            <a:ext cx="2381250" cy="333375"/>
          </a:xfrm>
          <a:prstGeom prst="rect">
            <a:avLst/>
          </a:prstGeom>
          <a:noFill/>
          <a:ln w="9525">
            <a:noFill/>
            <a:miter lim="800000"/>
            <a:headEnd/>
            <a:tailEnd/>
          </a:ln>
        </p:spPr>
      </p:pic>
      <p:sp>
        <p:nvSpPr>
          <p:cNvPr id="22550" name="Rectangle 9"/>
          <p:cNvSpPr>
            <a:spLocks noChangeArrowheads="1"/>
          </p:cNvSpPr>
          <p:nvPr/>
        </p:nvSpPr>
        <p:spPr bwMode="auto">
          <a:xfrm>
            <a:off x="0" y="790575"/>
            <a:ext cx="9144000" cy="457200"/>
          </a:xfrm>
          <a:prstGeom prst="rect">
            <a:avLst/>
          </a:prstGeom>
          <a:noFill/>
          <a:ln w="9525">
            <a:noFill/>
            <a:miter lim="800000"/>
            <a:headEnd/>
            <a:tailEnd/>
          </a:ln>
        </p:spPr>
        <p:txBody>
          <a:bodyPr wrap="none" anchor="ctr">
            <a:spAutoFit/>
          </a:bodyPr>
          <a:lstStyle/>
          <a:p>
            <a:endParaRPr lang="en-A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title"/>
          </p:nvPr>
        </p:nvSpPr>
        <p:spPr bwMode="auto">
          <a:ln>
            <a:miter lim="800000"/>
            <a:headEnd/>
            <a:tailEnd/>
          </a:ln>
        </p:spPr>
        <p:txBody>
          <a:bodyPr wrap="none" lIns="91440" tIns="45720" rIns="91440" bIns="45720" numCol="1" anchorCtr="0" compatLnSpc="1">
            <a:prstTxWarp prst="textNoShape">
              <a:avLst/>
            </a:prstTxWarp>
            <a:spAutoFit/>
          </a:bodyPr>
          <a:lstStyle/>
          <a:p>
            <a:pPr eaLnBrk="1" fontAlgn="auto" hangingPunct="1">
              <a:spcAft>
                <a:spcPts val="0"/>
              </a:spcAft>
              <a:defRPr/>
            </a:pPr>
            <a:endParaRPr lang="en-US" dirty="0"/>
          </a:p>
        </p:txBody>
      </p:sp>
      <p:pic>
        <p:nvPicPr>
          <p:cNvPr id="23554" name="Picture 4" descr="C:\Documents and Settings\Owner\My Documents\My Pictures\fission.jpg"/>
          <p:cNvPicPr>
            <a:picLocks noChangeAspect="1" noChangeArrowheads="1"/>
          </p:cNvPicPr>
          <p:nvPr/>
        </p:nvPicPr>
        <p:blipFill>
          <a:blip r:embed="rId2"/>
          <a:srcRect/>
          <a:stretch>
            <a:fillRect/>
          </a:stretch>
        </p:blipFill>
        <p:spPr bwMode="auto">
          <a:xfrm>
            <a:off x="0" y="0"/>
            <a:ext cx="2700338" cy="1531938"/>
          </a:xfrm>
          <a:prstGeom prst="rect">
            <a:avLst/>
          </a:prstGeom>
          <a:noFill/>
          <a:ln w="9525">
            <a:noFill/>
            <a:miter lim="800000"/>
            <a:headEnd/>
            <a:tailEnd/>
          </a:ln>
        </p:spPr>
      </p:pic>
      <p:pic>
        <p:nvPicPr>
          <p:cNvPr id="23555" name="Picture 3" descr="C:\Documents and Settings\Owner\My Documents\My Pictures\fusion.jpg"/>
          <p:cNvPicPr>
            <a:picLocks noChangeAspect="1" noChangeArrowheads="1"/>
          </p:cNvPicPr>
          <p:nvPr/>
        </p:nvPicPr>
        <p:blipFill>
          <a:blip r:embed="rId3"/>
          <a:srcRect/>
          <a:stretch>
            <a:fillRect/>
          </a:stretch>
        </p:blipFill>
        <p:spPr bwMode="auto">
          <a:xfrm>
            <a:off x="6875463" y="0"/>
            <a:ext cx="2268537" cy="1509713"/>
          </a:xfrm>
          <a:prstGeom prst="rect">
            <a:avLst/>
          </a:prstGeom>
          <a:noFill/>
          <a:ln w="9525">
            <a:noFill/>
            <a:miter lim="800000"/>
            <a:headEnd/>
            <a:tailEnd/>
          </a:ln>
        </p:spPr>
      </p:pic>
      <p:pic>
        <p:nvPicPr>
          <p:cNvPr id="23556" name="Picture 4"/>
          <p:cNvPicPr>
            <a:picLocks noGrp="1" noChangeAspect="1" noChangeArrowheads="1"/>
          </p:cNvPicPr>
          <p:nvPr>
            <p:ph idx="1"/>
          </p:nvPr>
        </p:nvPicPr>
        <p:blipFill>
          <a:blip r:embed="rId4"/>
          <a:srcRect/>
          <a:stretch>
            <a:fillRect/>
          </a:stretch>
        </p:blipFill>
        <p:spPr>
          <a:xfrm>
            <a:off x="1679575" y="1554163"/>
            <a:ext cx="5937250" cy="4525962"/>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dirty="0"/>
          </a:p>
        </p:txBody>
      </p:sp>
      <p:sp>
        <p:nvSpPr>
          <p:cNvPr id="3" name="Content Placeholder 2"/>
          <p:cNvSpPr>
            <a:spLocks noGrp="1"/>
          </p:cNvSpPr>
          <p:nvPr>
            <p:ph idx="1"/>
          </p:nvPr>
        </p:nvSpPr>
        <p:spPr/>
        <p:txBody>
          <a:bodyPr>
            <a:normAutofit/>
          </a:bodyPr>
          <a:lstStyle/>
          <a:p>
            <a:pPr eaLnBrk="1" fontAlgn="auto" hangingPunct="1">
              <a:spcAft>
                <a:spcPts val="0"/>
              </a:spcAft>
              <a:buFont typeface="Wingdings 2"/>
              <a:buNone/>
              <a:defRPr/>
            </a:pPr>
            <a:r>
              <a:rPr lang="en-US" dirty="0" smtClean="0">
                <a:solidFill>
                  <a:srgbClr val="7030A0"/>
                </a:solidFill>
              </a:rPr>
              <a:t>Types of nuclear reactions:</a:t>
            </a:r>
          </a:p>
          <a:p>
            <a:pPr marL="514350" indent="-514350" eaLnBrk="1" fontAlgn="auto" hangingPunct="1">
              <a:spcAft>
                <a:spcPts val="0"/>
              </a:spcAft>
              <a:buFont typeface="Wingdings 2"/>
              <a:buAutoNum type="arabicPeriod"/>
              <a:defRPr/>
            </a:pPr>
            <a:r>
              <a:rPr lang="en-US" dirty="0" smtClean="0">
                <a:solidFill>
                  <a:srgbClr val="7030A0"/>
                </a:solidFill>
              </a:rPr>
              <a:t>Fission – splitting of a nucleus into “daughter” nuclei.</a:t>
            </a:r>
          </a:p>
          <a:p>
            <a:pPr marL="514350" indent="-514350" eaLnBrk="1" fontAlgn="auto" hangingPunct="1">
              <a:spcAft>
                <a:spcPts val="0"/>
              </a:spcAft>
              <a:buFont typeface="Wingdings 2"/>
              <a:buAutoNum type="arabicPeriod"/>
              <a:defRPr/>
            </a:pPr>
            <a:r>
              <a:rPr lang="en-US" dirty="0" smtClean="0">
                <a:solidFill>
                  <a:srgbClr val="7030A0"/>
                </a:solidFill>
              </a:rPr>
              <a:t>Fusion – combining two parent nuclei into one nucleus</a:t>
            </a:r>
          </a:p>
          <a:p>
            <a:pPr marL="514350" indent="-514350" eaLnBrk="1" fontAlgn="auto" hangingPunct="1">
              <a:spcAft>
                <a:spcPts val="0"/>
              </a:spcAft>
              <a:buFont typeface="Wingdings 2"/>
              <a:buAutoNum type="arabicPeriod"/>
              <a:defRPr/>
            </a:pPr>
            <a:r>
              <a:rPr lang="en-US" dirty="0" smtClean="0">
                <a:solidFill>
                  <a:srgbClr val="7030A0"/>
                </a:solidFill>
              </a:rPr>
              <a:t>Neutron capture</a:t>
            </a:r>
          </a:p>
          <a:p>
            <a:pPr marL="514350" indent="-514350" eaLnBrk="1" fontAlgn="auto" hangingPunct="1">
              <a:spcAft>
                <a:spcPts val="0"/>
              </a:spcAft>
              <a:buFont typeface="Wingdings 2"/>
              <a:buAutoNum type="arabicPeriod"/>
              <a:defRPr/>
            </a:pPr>
            <a:r>
              <a:rPr lang="en-US" dirty="0" smtClean="0">
                <a:solidFill>
                  <a:srgbClr val="7030A0"/>
                </a:solidFill>
              </a:rPr>
              <a:t>Decay</a:t>
            </a:r>
          </a:p>
          <a:p>
            <a:pPr marL="514350" indent="-514350" eaLnBrk="1" fontAlgn="auto" hangingPunct="1">
              <a:spcAft>
                <a:spcPts val="0"/>
              </a:spcAft>
              <a:buFont typeface="Wingdings 2"/>
              <a:buAutoNum type="arabicPeriod"/>
              <a:defRPr/>
            </a:pPr>
            <a:endParaRPr lang="en-US" dirty="0">
              <a:solidFill>
                <a:srgbClr val="7030A0"/>
              </a:solidFill>
            </a:endParaRPr>
          </a:p>
        </p:txBody>
      </p:sp>
      <p:pic>
        <p:nvPicPr>
          <p:cNvPr id="14339" name="Picture 4" descr="C:\Documents and Settings\Owner\My Documents\My Pictures\fission.jpg"/>
          <p:cNvPicPr>
            <a:picLocks noChangeAspect="1" noChangeArrowheads="1"/>
          </p:cNvPicPr>
          <p:nvPr/>
        </p:nvPicPr>
        <p:blipFill>
          <a:blip r:embed="rId2"/>
          <a:srcRect/>
          <a:stretch>
            <a:fillRect/>
          </a:stretch>
        </p:blipFill>
        <p:spPr bwMode="auto">
          <a:xfrm>
            <a:off x="0" y="0"/>
            <a:ext cx="2700338" cy="1531938"/>
          </a:xfrm>
          <a:prstGeom prst="rect">
            <a:avLst/>
          </a:prstGeom>
          <a:noFill/>
          <a:ln w="9525">
            <a:noFill/>
            <a:miter lim="800000"/>
            <a:headEnd/>
            <a:tailEnd/>
          </a:ln>
        </p:spPr>
      </p:pic>
      <p:pic>
        <p:nvPicPr>
          <p:cNvPr id="14340" name="Picture 3" descr="C:\Documents and Settings\Owner\My Documents\My Pictures\fusion.jpg"/>
          <p:cNvPicPr>
            <a:picLocks noChangeAspect="1" noChangeArrowheads="1"/>
          </p:cNvPicPr>
          <p:nvPr/>
        </p:nvPicPr>
        <p:blipFill>
          <a:blip r:embed="rId3"/>
          <a:srcRect/>
          <a:stretch>
            <a:fillRect/>
          </a:stretch>
        </p:blipFill>
        <p:spPr bwMode="auto">
          <a:xfrm>
            <a:off x="6875463" y="0"/>
            <a:ext cx="2268537" cy="15097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1"/>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1"/>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1"/>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1"/>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7030A0"/>
                </a:solidFill>
              </a:rPr>
              <a:t>Fission reaction</a:t>
            </a:r>
            <a:endParaRPr lang="en-US" dirty="0">
              <a:solidFill>
                <a:srgbClr val="7030A0"/>
              </a:solidFill>
            </a:endParaRPr>
          </a:p>
        </p:txBody>
      </p:sp>
      <p:pic>
        <p:nvPicPr>
          <p:cNvPr id="4" name="Nuclear Fission Animation for Science.wmv">
            <a:hlinkClick r:id="" action="ppaction://media"/>
          </p:cNvPr>
          <p:cNvPicPr>
            <a:picLocks noGrp="1" noRot="1" noChangeAspect="1"/>
          </p:cNvPicPr>
          <p:nvPr>
            <p:ph idx="1"/>
            <a:videoFile r:link="rId1"/>
          </p:nvPr>
        </p:nvPicPr>
        <p:blipFill>
          <a:blip r:embed="rId4"/>
          <a:srcRect/>
          <a:stretch>
            <a:fillRect/>
          </a:stretch>
        </p:blipFill>
        <p:spPr>
          <a:xfrm>
            <a:off x="1116013" y="1125538"/>
            <a:ext cx="7127875" cy="5346700"/>
          </a:xfrm>
        </p:spPr>
      </p:pic>
      <p:pic>
        <p:nvPicPr>
          <p:cNvPr id="15364" name="Nuclear Fission Animation for Science(wmv).wmv">
            <a:hlinkClick r:id="" action="ppaction://media"/>
          </p:cNvPr>
          <p:cNvPicPr>
            <a:picLocks noRot="1" noChangeAspect="1" noChangeArrowheads="1"/>
          </p:cNvPicPr>
          <p:nvPr>
            <a:videoFile r:link="rId2"/>
          </p:nvPr>
        </p:nvPicPr>
        <p:blipFill>
          <a:blip r:embed="rId5"/>
          <a:srcRect/>
          <a:stretch>
            <a:fillRect/>
          </a:stretch>
        </p:blipFill>
        <p:spPr bwMode="auto">
          <a:xfrm>
            <a:off x="1116013" y="1322388"/>
            <a:ext cx="7056437" cy="5292725"/>
          </a:xfrm>
          <a:prstGeom prst="rect">
            <a:avLst/>
          </a:prstGeom>
          <a:noFill/>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1536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5364"/>
                                        </p:tgtEl>
                                      </p:cBhvr>
                                    </p:cmd>
                                  </p:childTnLst>
                                </p:cTn>
                              </p:par>
                            </p:childTnLst>
                          </p:cTn>
                        </p:par>
                      </p:childTnLst>
                    </p:cTn>
                  </p:par>
                </p:childTnLst>
              </p:cTn>
              <p:nextCondLst>
                <p:cond evt="onClick" delay="0">
                  <p:tgtEl>
                    <p:spTgt spid="15364"/>
                  </p:tgtEl>
                </p:cond>
              </p:nextCondLst>
            </p:seq>
            <p:video>
              <p:cMediaNode>
                <p:cTn id="13" fill="hold" display="0">
                  <p:stCondLst>
                    <p:cond delay="indefinite"/>
                  </p:stCondLst>
                  <p:endCondLst>
                    <p:cond evt="onNext" delay="0">
                      <p:tgtEl>
                        <p:sldTgt/>
                      </p:tgtEl>
                    </p:cond>
                    <p:cond evt="onPrev" delay="0">
                      <p:tgtEl>
                        <p:sldTgt/>
                      </p:tgtEl>
                    </p:cond>
                  </p:endCondLst>
                </p:cTn>
                <p:tgtEl>
                  <p:spTgt spid="15364"/>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7030A0"/>
                </a:solidFill>
              </a:rPr>
              <a:t>Fusion reaction</a:t>
            </a:r>
            <a:endParaRPr lang="en-US" dirty="0">
              <a:solidFill>
                <a:srgbClr val="7030A0"/>
              </a:solidFill>
            </a:endParaRPr>
          </a:p>
        </p:txBody>
      </p:sp>
      <p:pic>
        <p:nvPicPr>
          <p:cNvPr id="4" name="Nuclear Fusion Animation.wmv">
            <a:hlinkClick r:id="" action="ppaction://media"/>
          </p:cNvPr>
          <p:cNvPicPr>
            <a:picLocks noGrp="1" noRot="1" noChangeAspect="1"/>
          </p:cNvPicPr>
          <p:nvPr>
            <p:ph idx="1"/>
            <a:videoFile r:link="rId1"/>
          </p:nvPr>
        </p:nvPicPr>
        <p:blipFill>
          <a:blip r:embed="rId4"/>
          <a:srcRect/>
          <a:stretch>
            <a:fillRect/>
          </a:stretch>
        </p:blipFill>
        <p:spPr>
          <a:xfrm>
            <a:off x="1187450" y="1233488"/>
            <a:ext cx="7345363" cy="5508625"/>
          </a:xfrm>
        </p:spPr>
      </p:pic>
      <p:pic>
        <p:nvPicPr>
          <p:cNvPr id="16388" name="Nuclear Fusion Animation.wmv">
            <a:hlinkClick r:id="" action="ppaction://media"/>
          </p:cNvPr>
          <p:cNvPicPr>
            <a:picLocks noRot="1" noChangeAspect="1" noChangeArrowheads="1"/>
          </p:cNvPicPr>
          <p:nvPr>
            <a:videoFile r:link="rId2"/>
          </p:nvPr>
        </p:nvPicPr>
        <p:blipFill>
          <a:blip r:embed="rId5"/>
          <a:srcRect/>
          <a:stretch>
            <a:fillRect/>
          </a:stretch>
        </p:blipFill>
        <p:spPr bwMode="auto">
          <a:xfrm>
            <a:off x="1331913" y="1322388"/>
            <a:ext cx="7200900" cy="5402262"/>
          </a:xfrm>
          <a:prstGeom prst="rect">
            <a:avLst/>
          </a:prstGeom>
          <a:noFill/>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1638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6388"/>
                                        </p:tgtEl>
                                      </p:cBhvr>
                                    </p:cmd>
                                  </p:childTnLst>
                                </p:cTn>
                              </p:par>
                            </p:childTnLst>
                          </p:cTn>
                        </p:par>
                      </p:childTnLst>
                    </p:cTn>
                  </p:par>
                </p:childTnLst>
              </p:cTn>
              <p:nextCondLst>
                <p:cond evt="onClick" delay="0">
                  <p:tgtEl>
                    <p:spTgt spid="16388"/>
                  </p:tgtEl>
                </p:cond>
              </p:nextCondLst>
            </p:seq>
            <p:video>
              <p:cMediaNode>
                <p:cTn id="13" fill="hold" display="0">
                  <p:stCondLst>
                    <p:cond delay="indefinite"/>
                  </p:stCondLst>
                  <p:endCondLst>
                    <p:cond evt="onNext" delay="0">
                      <p:tgtEl>
                        <p:sldTgt/>
                      </p:tgtEl>
                    </p:cond>
                    <p:cond evt="onPrev" delay="0">
                      <p:tgtEl>
                        <p:sldTgt/>
                      </p:tgtEl>
                    </p:cond>
                  </p:endCondLst>
                </p:cTn>
                <p:tgtEl>
                  <p:spTgt spid="16388"/>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fontAlgn="auto" hangingPunct="1">
              <a:spcAft>
                <a:spcPts val="0"/>
              </a:spcAft>
              <a:defRPr/>
            </a:pPr>
            <a:endParaRPr lang="en-US" dirty="0"/>
          </a:p>
        </p:txBody>
      </p:sp>
      <p:sp>
        <p:nvSpPr>
          <p:cNvPr id="17410" name="Content Placeholder 4"/>
          <p:cNvSpPr>
            <a:spLocks noGrp="1"/>
          </p:cNvSpPr>
          <p:nvPr>
            <p:ph idx="1"/>
          </p:nvPr>
        </p:nvSpPr>
        <p:spPr>
          <a:xfrm>
            <a:off x="323850" y="1557338"/>
            <a:ext cx="8686800" cy="4525962"/>
          </a:xfrm>
        </p:spPr>
        <p:txBody>
          <a:bodyPr/>
          <a:lstStyle/>
          <a:p>
            <a:pPr eaLnBrk="1" hangingPunct="1">
              <a:buFont typeface="Wingdings 2" pitchFamily="18" charset="2"/>
              <a:buNone/>
            </a:pPr>
            <a:r>
              <a:rPr lang="en-US" smtClean="0">
                <a:solidFill>
                  <a:srgbClr val="7030A0"/>
                </a:solidFill>
              </a:rPr>
              <a:t>Atomic unit of mass = 1.660559x            </a:t>
            </a:r>
          </a:p>
          <a:p>
            <a:pPr eaLnBrk="1" hangingPunct="1">
              <a:buFont typeface="Wingdings 2" pitchFamily="18" charset="2"/>
              <a:buNone/>
            </a:pPr>
            <a:r>
              <a:rPr lang="en-US" smtClean="0">
                <a:solidFill>
                  <a:srgbClr val="7030A0"/>
                </a:solidFill>
              </a:rPr>
              <a:t>                                   = 1/12 of carbon-12    </a:t>
            </a:r>
          </a:p>
          <a:p>
            <a:pPr eaLnBrk="1" hangingPunct="1">
              <a:buFont typeface="Wingdings 2" pitchFamily="18" charset="2"/>
              <a:buNone/>
            </a:pPr>
            <a:r>
              <a:rPr lang="en-US" smtClean="0">
                <a:solidFill>
                  <a:srgbClr val="7030A0"/>
                </a:solidFill>
              </a:rPr>
              <a:t>Mass of proton          = 1.6726x            </a:t>
            </a:r>
          </a:p>
          <a:p>
            <a:pPr eaLnBrk="1" hangingPunct="1">
              <a:buFont typeface="Wingdings 2" pitchFamily="18" charset="2"/>
              <a:buNone/>
            </a:pPr>
            <a:r>
              <a:rPr lang="en-US" smtClean="0">
                <a:solidFill>
                  <a:srgbClr val="7030A0"/>
                </a:solidFill>
              </a:rPr>
              <a:t>                                   = 1.007276u</a:t>
            </a:r>
          </a:p>
          <a:p>
            <a:pPr eaLnBrk="1" hangingPunct="1">
              <a:buFont typeface="Wingdings 2" pitchFamily="18" charset="2"/>
              <a:buNone/>
            </a:pPr>
            <a:r>
              <a:rPr lang="en-US" smtClean="0">
                <a:solidFill>
                  <a:srgbClr val="7030A0"/>
                </a:solidFill>
              </a:rPr>
              <a:t>Mass of neutron        = 1.6750x            </a:t>
            </a:r>
          </a:p>
          <a:p>
            <a:pPr eaLnBrk="1" hangingPunct="1">
              <a:buFont typeface="Wingdings 2" pitchFamily="18" charset="2"/>
              <a:buNone/>
            </a:pPr>
            <a:r>
              <a:rPr lang="en-US" smtClean="0">
                <a:solidFill>
                  <a:srgbClr val="7030A0"/>
                </a:solidFill>
              </a:rPr>
              <a:t>                                    = 1.008665u  </a:t>
            </a:r>
          </a:p>
        </p:txBody>
      </p:sp>
      <p:pic>
        <p:nvPicPr>
          <p:cNvPr id="17411" name="Picture 3" descr="C:\Documents and Settings\Owner\My Documents\My Pictures\fusion.jpg"/>
          <p:cNvPicPr>
            <a:picLocks noChangeAspect="1" noChangeArrowheads="1"/>
          </p:cNvPicPr>
          <p:nvPr/>
        </p:nvPicPr>
        <p:blipFill>
          <a:blip r:embed="rId2"/>
          <a:srcRect/>
          <a:stretch>
            <a:fillRect/>
          </a:stretch>
        </p:blipFill>
        <p:spPr bwMode="auto">
          <a:xfrm>
            <a:off x="6875463" y="0"/>
            <a:ext cx="2268537" cy="1509713"/>
          </a:xfrm>
          <a:prstGeom prst="rect">
            <a:avLst/>
          </a:prstGeom>
          <a:noFill/>
          <a:ln w="9525">
            <a:noFill/>
            <a:miter lim="800000"/>
            <a:headEnd/>
            <a:tailEnd/>
          </a:ln>
        </p:spPr>
      </p:pic>
      <p:pic>
        <p:nvPicPr>
          <p:cNvPr id="17412" name="Picture 4" descr="C:\Documents and Settings\Owner\My Documents\My Pictures\fission.jpg"/>
          <p:cNvPicPr>
            <a:picLocks noChangeAspect="1" noChangeArrowheads="1"/>
          </p:cNvPicPr>
          <p:nvPr/>
        </p:nvPicPr>
        <p:blipFill>
          <a:blip r:embed="rId3"/>
          <a:srcRect/>
          <a:stretch>
            <a:fillRect/>
          </a:stretch>
        </p:blipFill>
        <p:spPr bwMode="auto">
          <a:xfrm>
            <a:off x="0" y="0"/>
            <a:ext cx="2700338" cy="1531938"/>
          </a:xfrm>
          <a:prstGeom prst="rect">
            <a:avLst/>
          </a:prstGeom>
          <a:noFill/>
          <a:ln w="9525">
            <a:noFill/>
            <a:miter lim="800000"/>
            <a:headEnd/>
            <a:tailEnd/>
          </a:ln>
        </p:spPr>
      </p:pic>
      <p:sp>
        <p:nvSpPr>
          <p:cNvPr id="17413"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AU">
              <a:latin typeface="Franklin Gothic Book" pitchFamily="34" charset="0"/>
            </a:endParaRPr>
          </a:p>
        </p:txBody>
      </p:sp>
      <p:pic>
        <p:nvPicPr>
          <p:cNvPr id="17414"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156325" y="1700213"/>
            <a:ext cx="1152525" cy="428625"/>
          </a:xfrm>
          <a:prstGeom prst="rect">
            <a:avLst/>
          </a:prstGeom>
          <a:noFill/>
          <a:ln w="9525">
            <a:noFill/>
            <a:miter lim="800000"/>
            <a:headEnd/>
            <a:tailEnd/>
          </a:ln>
        </p:spPr>
      </p:pic>
      <p:sp>
        <p:nvSpPr>
          <p:cNvPr id="17415" name="Rectangle 7"/>
          <p:cNvSpPr>
            <a:spLocks noChangeArrowheads="1"/>
          </p:cNvSpPr>
          <p:nvPr/>
        </p:nvSpPr>
        <p:spPr bwMode="auto">
          <a:xfrm>
            <a:off x="0" y="885825"/>
            <a:ext cx="9144000" cy="457200"/>
          </a:xfrm>
          <a:prstGeom prst="rect">
            <a:avLst/>
          </a:prstGeom>
          <a:noFill/>
          <a:ln w="9525">
            <a:noFill/>
            <a:miter lim="800000"/>
            <a:headEnd/>
            <a:tailEnd/>
          </a:ln>
        </p:spPr>
        <p:txBody>
          <a:bodyPr wrap="none" anchor="ctr">
            <a:spAutoFit/>
          </a:bodyPr>
          <a:lstStyle/>
          <a:p>
            <a:endParaRPr lang="en-AU"/>
          </a:p>
        </p:txBody>
      </p:sp>
      <p:sp>
        <p:nvSpPr>
          <p:cNvPr id="17416"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AU">
              <a:latin typeface="Franklin Gothic Book" pitchFamily="34" charset="0"/>
            </a:endParaRPr>
          </a:p>
        </p:txBody>
      </p:sp>
      <p:sp>
        <p:nvSpPr>
          <p:cNvPr id="17417" name="Rectangle 10"/>
          <p:cNvSpPr>
            <a:spLocks noChangeArrowheads="1"/>
          </p:cNvSpPr>
          <p:nvPr/>
        </p:nvSpPr>
        <p:spPr bwMode="auto">
          <a:xfrm>
            <a:off x="0" y="904875"/>
            <a:ext cx="9144000" cy="457200"/>
          </a:xfrm>
          <a:prstGeom prst="rect">
            <a:avLst/>
          </a:prstGeom>
          <a:noFill/>
          <a:ln w="9525">
            <a:noFill/>
            <a:miter lim="800000"/>
            <a:headEnd/>
            <a:tailEnd/>
          </a:ln>
        </p:spPr>
        <p:txBody>
          <a:bodyPr wrap="none" anchor="ctr">
            <a:spAutoFit/>
          </a:bodyPr>
          <a:lstStyle/>
          <a:p>
            <a:endParaRPr lang="en-AU"/>
          </a:p>
        </p:txBody>
      </p:sp>
      <p:pic>
        <p:nvPicPr>
          <p:cNvPr id="17418"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867400" y="2852738"/>
            <a:ext cx="1152525" cy="428625"/>
          </a:xfrm>
          <a:prstGeom prst="rect">
            <a:avLst/>
          </a:prstGeom>
          <a:noFill/>
          <a:ln w="9525">
            <a:noFill/>
            <a:miter lim="800000"/>
            <a:headEnd/>
            <a:tailEnd/>
          </a:ln>
        </p:spPr>
      </p:pic>
      <p:pic>
        <p:nvPicPr>
          <p:cNvPr id="17419"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795963" y="4005263"/>
            <a:ext cx="1152525" cy="428625"/>
          </a:xfrm>
          <a:prstGeom prst="rect">
            <a:avLst/>
          </a:prstGeom>
          <a:noFill/>
          <a:ln w="9525">
            <a:noFill/>
            <a:miter lim="800000"/>
            <a:headEnd/>
            <a:tailEnd/>
          </a:ln>
        </p:spPr>
      </p:pic>
      <p:sp>
        <p:nvSpPr>
          <p:cNvPr id="17420"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AU"/>
          </a:p>
        </p:txBody>
      </p:sp>
      <p:pic>
        <p:nvPicPr>
          <p:cNvPr id="17421" name="Picture 13"/>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0" y="0"/>
            <a:ext cx="571500" cy="273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dirty="0"/>
          </a:p>
        </p:txBody>
      </p:sp>
      <p:sp>
        <p:nvSpPr>
          <p:cNvPr id="3" name="Content Placeholder 2"/>
          <p:cNvSpPr>
            <a:spLocks noGrp="1"/>
          </p:cNvSpPr>
          <p:nvPr>
            <p:ph idx="1"/>
          </p:nvPr>
        </p:nvSpPr>
        <p:spPr/>
        <p:txBody>
          <a:bodyPr>
            <a:normAutofit fontScale="92500" lnSpcReduction="20000"/>
          </a:bodyPr>
          <a:lstStyle/>
          <a:p>
            <a:pPr eaLnBrk="1" fontAlgn="auto" hangingPunct="1">
              <a:spcAft>
                <a:spcPts val="0"/>
              </a:spcAft>
              <a:buFont typeface="Wingdings 2"/>
              <a:buNone/>
              <a:defRPr/>
            </a:pPr>
            <a:r>
              <a:rPr lang="en-US" dirty="0" smtClean="0"/>
              <a:t>              </a:t>
            </a:r>
          </a:p>
          <a:p>
            <a:pPr eaLnBrk="1" fontAlgn="auto" hangingPunct="1">
              <a:spcAft>
                <a:spcPts val="0"/>
              </a:spcAft>
              <a:buFont typeface="Wingdings 2"/>
              <a:buNone/>
              <a:defRPr/>
            </a:pPr>
            <a:endParaRPr lang="en-US" dirty="0" smtClean="0">
              <a:solidFill>
                <a:srgbClr val="7030A0"/>
              </a:solidFill>
            </a:endParaRPr>
          </a:p>
          <a:p>
            <a:pPr eaLnBrk="1" fontAlgn="auto" hangingPunct="1">
              <a:spcAft>
                <a:spcPts val="0"/>
              </a:spcAft>
              <a:buFont typeface="Wingdings 2"/>
              <a:buNone/>
              <a:defRPr/>
            </a:pPr>
            <a:r>
              <a:rPr lang="en-US" b="1" dirty="0" smtClean="0">
                <a:solidFill>
                  <a:srgbClr val="7030A0"/>
                </a:solidFill>
              </a:rPr>
              <a:t>1u ≡ 931.494 </a:t>
            </a:r>
            <a:r>
              <a:rPr lang="en-US" b="1" dirty="0" err="1" smtClean="0">
                <a:solidFill>
                  <a:srgbClr val="7030A0"/>
                </a:solidFill>
              </a:rPr>
              <a:t>MeV</a:t>
            </a:r>
            <a:r>
              <a:rPr lang="en-US" b="1" dirty="0" smtClean="0">
                <a:solidFill>
                  <a:srgbClr val="7030A0"/>
                </a:solidFill>
              </a:rPr>
              <a:t>/  </a:t>
            </a:r>
          </a:p>
          <a:p>
            <a:pPr eaLnBrk="1" fontAlgn="auto" hangingPunct="1">
              <a:spcAft>
                <a:spcPts val="0"/>
              </a:spcAft>
              <a:buFont typeface="Wingdings 2"/>
              <a:buNone/>
              <a:defRPr/>
            </a:pPr>
            <a:r>
              <a:rPr lang="en-US" b="1" dirty="0" smtClean="0">
                <a:solidFill>
                  <a:srgbClr val="7030A0"/>
                </a:solidFill>
              </a:rPr>
              <a:t>A = Z + N</a:t>
            </a:r>
          </a:p>
          <a:p>
            <a:pPr eaLnBrk="1" fontAlgn="auto" hangingPunct="1">
              <a:spcAft>
                <a:spcPts val="0"/>
              </a:spcAft>
              <a:buFont typeface="Wingdings 2"/>
              <a:buNone/>
              <a:defRPr/>
            </a:pPr>
            <a:r>
              <a:rPr lang="en-US" b="1" dirty="0" smtClean="0">
                <a:solidFill>
                  <a:srgbClr val="7030A0"/>
                </a:solidFill>
              </a:rPr>
              <a:t>E(</a:t>
            </a:r>
            <a:r>
              <a:rPr lang="en-US" b="1" dirty="0" err="1" smtClean="0">
                <a:solidFill>
                  <a:srgbClr val="7030A0"/>
                </a:solidFill>
              </a:rPr>
              <a:t>Mev</a:t>
            </a:r>
            <a:r>
              <a:rPr lang="en-US" b="1" dirty="0" smtClean="0">
                <a:solidFill>
                  <a:srgbClr val="7030A0"/>
                </a:solidFill>
              </a:rPr>
              <a:t>)=[</a:t>
            </a:r>
            <a:r>
              <a:rPr lang="en-US" b="1" dirty="0" err="1" smtClean="0">
                <a:solidFill>
                  <a:srgbClr val="7030A0"/>
                </a:solidFill>
              </a:rPr>
              <a:t>ZMp</a:t>
            </a:r>
            <a:r>
              <a:rPr lang="en-US" b="1" dirty="0" smtClean="0">
                <a:solidFill>
                  <a:srgbClr val="7030A0"/>
                </a:solidFill>
              </a:rPr>
              <a:t> + </a:t>
            </a:r>
            <a:r>
              <a:rPr lang="en-US" b="1" dirty="0" err="1" smtClean="0">
                <a:solidFill>
                  <a:srgbClr val="7030A0"/>
                </a:solidFill>
              </a:rPr>
              <a:t>NMn</a:t>
            </a:r>
            <a:r>
              <a:rPr lang="en-US" b="1" dirty="0" smtClean="0">
                <a:solidFill>
                  <a:srgbClr val="7030A0"/>
                </a:solidFill>
              </a:rPr>
              <a:t> – M(   )] x 931.494 </a:t>
            </a:r>
            <a:r>
              <a:rPr lang="en-US" b="1" dirty="0" err="1" smtClean="0">
                <a:solidFill>
                  <a:srgbClr val="7030A0"/>
                </a:solidFill>
              </a:rPr>
              <a:t>MeV</a:t>
            </a:r>
            <a:r>
              <a:rPr lang="en-US" b="1" dirty="0" smtClean="0">
                <a:solidFill>
                  <a:srgbClr val="7030A0"/>
                </a:solidFill>
              </a:rPr>
              <a:t>/u</a:t>
            </a:r>
          </a:p>
          <a:p>
            <a:pPr eaLnBrk="1" fontAlgn="auto" hangingPunct="1">
              <a:spcAft>
                <a:spcPts val="0"/>
              </a:spcAft>
              <a:buFont typeface="Wingdings 2"/>
              <a:buNone/>
              <a:defRPr/>
            </a:pPr>
            <a:r>
              <a:rPr lang="en-US" b="1" dirty="0" smtClean="0">
                <a:solidFill>
                  <a:srgbClr val="7030A0"/>
                </a:solidFill>
              </a:rPr>
              <a:t>M(</a:t>
            </a:r>
            <a:r>
              <a:rPr lang="el-GR" b="1" dirty="0" smtClean="0">
                <a:solidFill>
                  <a:srgbClr val="7030A0"/>
                </a:solidFill>
              </a:rPr>
              <a:t>α</a:t>
            </a:r>
            <a:r>
              <a:rPr lang="en-US" b="1" dirty="0" smtClean="0">
                <a:solidFill>
                  <a:srgbClr val="7030A0"/>
                </a:solidFill>
              </a:rPr>
              <a:t>) = 4.002603u</a:t>
            </a:r>
          </a:p>
          <a:p>
            <a:pPr eaLnBrk="1" fontAlgn="auto" hangingPunct="1">
              <a:spcAft>
                <a:spcPts val="0"/>
              </a:spcAft>
              <a:buFont typeface="Wingdings 2"/>
              <a:buNone/>
              <a:defRPr/>
            </a:pPr>
            <a:r>
              <a:rPr lang="en-US" b="1" dirty="0" smtClean="0">
                <a:solidFill>
                  <a:srgbClr val="7030A0"/>
                </a:solidFill>
              </a:rPr>
              <a:t>2Mp + 2Mn = 4.031882u</a:t>
            </a:r>
          </a:p>
          <a:p>
            <a:pPr eaLnBrk="1" fontAlgn="auto" hangingPunct="1">
              <a:spcAft>
                <a:spcPts val="0"/>
              </a:spcAft>
              <a:buFont typeface="Wingdings 2"/>
              <a:buNone/>
              <a:defRPr/>
            </a:pPr>
            <a:r>
              <a:rPr lang="en-US" b="1" dirty="0" smtClean="0">
                <a:solidFill>
                  <a:srgbClr val="7030A0"/>
                </a:solidFill>
              </a:rPr>
              <a:t>E = ∆M x     = 27.27MeV</a:t>
            </a:r>
          </a:p>
          <a:p>
            <a:pPr eaLnBrk="1" fontAlgn="auto" hangingPunct="1">
              <a:spcAft>
                <a:spcPts val="0"/>
              </a:spcAft>
              <a:buFont typeface="Wingdings 2"/>
              <a:buNone/>
              <a:defRPr/>
            </a:pPr>
            <a:r>
              <a:rPr lang="en-US" dirty="0" smtClean="0">
                <a:solidFill>
                  <a:srgbClr val="7030A0"/>
                </a:solidFill>
              </a:rPr>
              <a:t>  </a:t>
            </a:r>
            <a:endParaRPr lang="en-US" dirty="0">
              <a:solidFill>
                <a:srgbClr val="7030A0"/>
              </a:solidFill>
            </a:endParaRPr>
          </a:p>
        </p:txBody>
      </p:sp>
      <p:pic>
        <p:nvPicPr>
          <p:cNvPr id="18435" name="Picture 4" descr="C:\Documents and Settings\Owner\My Documents\My Pictures\fission.jpg"/>
          <p:cNvPicPr>
            <a:picLocks noChangeAspect="1" noChangeArrowheads="1"/>
          </p:cNvPicPr>
          <p:nvPr/>
        </p:nvPicPr>
        <p:blipFill>
          <a:blip r:embed="rId2"/>
          <a:srcRect/>
          <a:stretch>
            <a:fillRect/>
          </a:stretch>
        </p:blipFill>
        <p:spPr bwMode="auto">
          <a:xfrm>
            <a:off x="0" y="0"/>
            <a:ext cx="2700338" cy="1531938"/>
          </a:xfrm>
          <a:prstGeom prst="rect">
            <a:avLst/>
          </a:prstGeom>
          <a:noFill/>
          <a:ln w="9525">
            <a:noFill/>
            <a:miter lim="800000"/>
            <a:headEnd/>
            <a:tailEnd/>
          </a:ln>
        </p:spPr>
      </p:pic>
      <p:pic>
        <p:nvPicPr>
          <p:cNvPr id="18436" name="Picture 3" descr="C:\Documents and Settings\Owner\My Documents\My Pictures\fusion.jpg"/>
          <p:cNvPicPr>
            <a:picLocks noChangeAspect="1" noChangeArrowheads="1"/>
          </p:cNvPicPr>
          <p:nvPr/>
        </p:nvPicPr>
        <p:blipFill>
          <a:blip r:embed="rId3"/>
          <a:srcRect/>
          <a:stretch>
            <a:fillRect/>
          </a:stretch>
        </p:blipFill>
        <p:spPr bwMode="auto">
          <a:xfrm>
            <a:off x="6875463" y="0"/>
            <a:ext cx="2268537" cy="1509713"/>
          </a:xfrm>
          <a:prstGeom prst="rect">
            <a:avLst/>
          </a:prstGeom>
          <a:noFill/>
          <a:ln w="9525">
            <a:noFill/>
            <a:miter lim="800000"/>
            <a:headEnd/>
            <a:tailEnd/>
          </a:ln>
        </p:spPr>
      </p:pic>
      <p:sp>
        <p:nvSpPr>
          <p:cNvPr id="1843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AU">
              <a:latin typeface="Franklin Gothic Book" pitchFamily="34" charset="0"/>
            </a:endParaRPr>
          </a:p>
        </p:txBody>
      </p:sp>
      <p:pic>
        <p:nvPicPr>
          <p:cNvPr id="18438"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68313" y="1773238"/>
            <a:ext cx="1181100" cy="428625"/>
          </a:xfrm>
          <a:prstGeom prst="rect">
            <a:avLst/>
          </a:prstGeom>
          <a:noFill/>
          <a:ln w="9525">
            <a:noFill/>
            <a:miter lim="800000"/>
            <a:headEnd/>
            <a:tailEnd/>
          </a:ln>
        </p:spPr>
      </p:pic>
      <p:sp>
        <p:nvSpPr>
          <p:cNvPr id="18439" name="Rectangle 3"/>
          <p:cNvSpPr>
            <a:spLocks noChangeArrowheads="1"/>
          </p:cNvSpPr>
          <p:nvPr/>
        </p:nvSpPr>
        <p:spPr bwMode="auto">
          <a:xfrm>
            <a:off x="0" y="885825"/>
            <a:ext cx="9144000" cy="457200"/>
          </a:xfrm>
          <a:prstGeom prst="rect">
            <a:avLst/>
          </a:prstGeom>
          <a:noFill/>
          <a:ln w="9525">
            <a:noFill/>
            <a:miter lim="800000"/>
            <a:headEnd/>
            <a:tailEnd/>
          </a:ln>
        </p:spPr>
        <p:txBody>
          <a:bodyPr wrap="none" anchor="ctr">
            <a:spAutoFit/>
          </a:bodyPr>
          <a:lstStyle/>
          <a:p>
            <a:endParaRPr lang="en-AU"/>
          </a:p>
        </p:txBody>
      </p:sp>
      <p:sp>
        <p:nvSpPr>
          <p:cNvPr id="18440"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AU">
              <a:latin typeface="Franklin Gothic Book" pitchFamily="34" charset="0"/>
            </a:endParaRPr>
          </a:p>
        </p:txBody>
      </p:sp>
      <p:pic>
        <p:nvPicPr>
          <p:cNvPr id="18441"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563938" y="2492375"/>
            <a:ext cx="295275" cy="428625"/>
          </a:xfrm>
          <a:prstGeom prst="rect">
            <a:avLst/>
          </a:prstGeom>
          <a:noFill/>
          <a:ln w="9525">
            <a:noFill/>
            <a:miter lim="800000"/>
            <a:headEnd/>
            <a:tailEnd/>
          </a:ln>
        </p:spPr>
      </p:pic>
      <p:sp>
        <p:nvSpPr>
          <p:cNvPr id="18442"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AU">
              <a:latin typeface="Franklin Gothic Book" pitchFamily="34" charset="0"/>
            </a:endParaRPr>
          </a:p>
        </p:txBody>
      </p:sp>
      <p:pic>
        <p:nvPicPr>
          <p:cNvPr id="18443" name="Picture 6"/>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500563" y="3357563"/>
            <a:ext cx="371475" cy="438150"/>
          </a:xfrm>
          <a:prstGeom prst="rect">
            <a:avLst/>
          </a:prstGeom>
          <a:noFill/>
          <a:ln w="9525">
            <a:noFill/>
            <a:miter lim="800000"/>
            <a:headEnd/>
            <a:tailEnd/>
          </a:ln>
        </p:spPr>
      </p:pic>
      <p:sp>
        <p:nvSpPr>
          <p:cNvPr id="18444" name="Rectangle 8"/>
          <p:cNvSpPr>
            <a:spLocks noChangeArrowheads="1"/>
          </p:cNvSpPr>
          <p:nvPr/>
        </p:nvSpPr>
        <p:spPr bwMode="auto">
          <a:xfrm>
            <a:off x="0" y="895350"/>
            <a:ext cx="9144000" cy="457200"/>
          </a:xfrm>
          <a:prstGeom prst="rect">
            <a:avLst/>
          </a:prstGeom>
          <a:noFill/>
          <a:ln w="9525">
            <a:noFill/>
            <a:miter lim="800000"/>
            <a:headEnd/>
            <a:tailEnd/>
          </a:ln>
        </p:spPr>
        <p:txBody>
          <a:bodyPr wrap="none" anchor="ctr">
            <a:spAutoFit/>
          </a:bodyPr>
          <a:lstStyle/>
          <a:p>
            <a:endParaRPr lang="en-AU"/>
          </a:p>
        </p:txBody>
      </p:sp>
      <p:pic>
        <p:nvPicPr>
          <p:cNvPr id="18445"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835150" y="4724400"/>
            <a:ext cx="295275"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dirty="0"/>
          </a:p>
        </p:txBody>
      </p:sp>
      <p:sp>
        <p:nvSpPr>
          <p:cNvPr id="19458" name="Content Placeholder 2"/>
          <p:cNvSpPr>
            <a:spLocks noGrp="1"/>
          </p:cNvSpPr>
          <p:nvPr>
            <p:ph idx="1"/>
          </p:nvPr>
        </p:nvSpPr>
        <p:spPr/>
        <p:txBody>
          <a:bodyPr/>
          <a:lstStyle/>
          <a:p>
            <a:pPr eaLnBrk="1" hangingPunct="1">
              <a:buFont typeface="Wingdings 2" pitchFamily="18" charset="2"/>
              <a:buNone/>
            </a:pPr>
            <a:r>
              <a:rPr lang="en-US" smtClean="0">
                <a:solidFill>
                  <a:srgbClr val="7030A0"/>
                </a:solidFill>
              </a:rPr>
              <a:t>M(U) = 238.03u</a:t>
            </a:r>
          </a:p>
          <a:p>
            <a:pPr eaLnBrk="1" hangingPunct="1">
              <a:buFont typeface="Wingdings 2" pitchFamily="18" charset="2"/>
              <a:buNone/>
            </a:pPr>
            <a:r>
              <a:rPr lang="en-US" smtClean="0">
                <a:solidFill>
                  <a:srgbClr val="7030A0"/>
                </a:solidFill>
              </a:rPr>
              <a:t>92Mp + 146Mn = 239.93u</a:t>
            </a:r>
          </a:p>
          <a:p>
            <a:pPr eaLnBrk="1" hangingPunct="1">
              <a:buFont typeface="Wingdings 2" pitchFamily="18" charset="2"/>
              <a:buNone/>
            </a:pPr>
            <a:r>
              <a:rPr lang="en-US" smtClean="0">
                <a:solidFill>
                  <a:srgbClr val="7030A0"/>
                </a:solidFill>
              </a:rPr>
              <a:t>E = 1769.84Mev</a:t>
            </a:r>
          </a:p>
          <a:p>
            <a:pPr eaLnBrk="1" hangingPunct="1">
              <a:buFont typeface="Wingdings 2" pitchFamily="18" charset="2"/>
              <a:buNone/>
            </a:pPr>
            <a:r>
              <a:rPr lang="en-US" smtClean="0">
                <a:solidFill>
                  <a:srgbClr val="7030A0"/>
                </a:solidFill>
              </a:rPr>
              <a:t>For helium E/A = 6.8Mev</a:t>
            </a:r>
          </a:p>
          <a:p>
            <a:pPr eaLnBrk="1" hangingPunct="1">
              <a:buFont typeface="Wingdings 2" pitchFamily="18" charset="2"/>
              <a:buNone/>
            </a:pPr>
            <a:r>
              <a:rPr lang="en-US" smtClean="0">
                <a:solidFill>
                  <a:srgbClr val="7030A0"/>
                </a:solidFill>
              </a:rPr>
              <a:t>For uranium E/A = 7.4MeV  </a:t>
            </a:r>
          </a:p>
        </p:txBody>
      </p:sp>
      <p:pic>
        <p:nvPicPr>
          <p:cNvPr id="19459" name="Picture 4" descr="C:\Documents and Settings\Owner\My Documents\My Pictures\fission.jpg"/>
          <p:cNvPicPr>
            <a:picLocks noChangeAspect="1" noChangeArrowheads="1"/>
          </p:cNvPicPr>
          <p:nvPr/>
        </p:nvPicPr>
        <p:blipFill>
          <a:blip r:embed="rId2"/>
          <a:srcRect/>
          <a:stretch>
            <a:fillRect/>
          </a:stretch>
        </p:blipFill>
        <p:spPr bwMode="auto">
          <a:xfrm>
            <a:off x="0" y="0"/>
            <a:ext cx="2700338" cy="1531938"/>
          </a:xfrm>
          <a:prstGeom prst="rect">
            <a:avLst/>
          </a:prstGeom>
          <a:noFill/>
          <a:ln w="9525">
            <a:noFill/>
            <a:miter lim="800000"/>
            <a:headEnd/>
            <a:tailEnd/>
          </a:ln>
        </p:spPr>
      </p:pic>
      <p:pic>
        <p:nvPicPr>
          <p:cNvPr id="19460" name="Picture 3" descr="C:\Documents and Settings\Owner\My Documents\My Pictures\fusion.jpg"/>
          <p:cNvPicPr>
            <a:picLocks noChangeAspect="1" noChangeArrowheads="1"/>
          </p:cNvPicPr>
          <p:nvPr/>
        </p:nvPicPr>
        <p:blipFill>
          <a:blip r:embed="rId3"/>
          <a:srcRect/>
          <a:stretch>
            <a:fillRect/>
          </a:stretch>
        </p:blipFill>
        <p:spPr bwMode="auto">
          <a:xfrm>
            <a:off x="6875463" y="0"/>
            <a:ext cx="2268537" cy="1509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dirty="0"/>
          </a:p>
        </p:txBody>
      </p:sp>
      <p:sp>
        <p:nvSpPr>
          <p:cNvPr id="20482" name="Content Placeholder 2"/>
          <p:cNvSpPr>
            <a:spLocks noGrp="1"/>
          </p:cNvSpPr>
          <p:nvPr>
            <p:ph idx="1"/>
          </p:nvPr>
        </p:nvSpPr>
        <p:spPr/>
        <p:txBody>
          <a:bodyPr/>
          <a:lstStyle/>
          <a:p>
            <a:pPr eaLnBrk="1" hangingPunct="1">
              <a:buFont typeface="Wingdings 2" pitchFamily="18" charset="2"/>
              <a:buNone/>
            </a:pPr>
            <a:r>
              <a:rPr lang="en-US" smtClean="0">
                <a:solidFill>
                  <a:srgbClr val="7030A0"/>
                </a:solidFill>
              </a:rPr>
              <a:t>What is binding energy? When 2 bodies stick together, we need to provide energy to separate them. If we take 2 free objects and get bound as they are brought together, energy will be released. This energy called binding energy. The mass of the bound system decreases and system is in the lower energy state.</a:t>
            </a:r>
          </a:p>
        </p:txBody>
      </p:sp>
      <p:pic>
        <p:nvPicPr>
          <p:cNvPr id="20483" name="Picture 4" descr="C:\Documents and Settings\Owner\My Documents\My Pictures\fission.jpg"/>
          <p:cNvPicPr>
            <a:picLocks noChangeAspect="1" noChangeArrowheads="1"/>
          </p:cNvPicPr>
          <p:nvPr/>
        </p:nvPicPr>
        <p:blipFill>
          <a:blip r:embed="rId2"/>
          <a:srcRect/>
          <a:stretch>
            <a:fillRect/>
          </a:stretch>
        </p:blipFill>
        <p:spPr bwMode="auto">
          <a:xfrm>
            <a:off x="0" y="0"/>
            <a:ext cx="2700338" cy="1531938"/>
          </a:xfrm>
          <a:prstGeom prst="rect">
            <a:avLst/>
          </a:prstGeom>
          <a:noFill/>
          <a:ln w="9525">
            <a:noFill/>
            <a:miter lim="800000"/>
            <a:headEnd/>
            <a:tailEnd/>
          </a:ln>
        </p:spPr>
      </p:pic>
      <p:pic>
        <p:nvPicPr>
          <p:cNvPr id="20484" name="Picture 3" descr="C:\Documents and Settings\Owner\My Documents\My Pictures\fusion.jpg"/>
          <p:cNvPicPr>
            <a:picLocks noChangeAspect="1" noChangeArrowheads="1"/>
          </p:cNvPicPr>
          <p:nvPr/>
        </p:nvPicPr>
        <p:blipFill>
          <a:blip r:embed="rId3"/>
          <a:srcRect/>
          <a:stretch>
            <a:fillRect/>
          </a:stretch>
        </p:blipFill>
        <p:spPr bwMode="auto">
          <a:xfrm>
            <a:off x="6875463" y="0"/>
            <a:ext cx="2268537" cy="1509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dirty="0"/>
          </a:p>
        </p:txBody>
      </p:sp>
      <p:pic>
        <p:nvPicPr>
          <p:cNvPr id="21506" name="Picture 4" descr="C:\Documents and Settings\Owner\My Documents\My Pictures\fission.jpg"/>
          <p:cNvPicPr>
            <a:picLocks noChangeAspect="1" noChangeArrowheads="1"/>
          </p:cNvPicPr>
          <p:nvPr/>
        </p:nvPicPr>
        <p:blipFill>
          <a:blip r:embed="rId2"/>
          <a:srcRect/>
          <a:stretch>
            <a:fillRect/>
          </a:stretch>
        </p:blipFill>
        <p:spPr bwMode="auto">
          <a:xfrm>
            <a:off x="0" y="0"/>
            <a:ext cx="2700338" cy="1531938"/>
          </a:xfrm>
          <a:prstGeom prst="rect">
            <a:avLst/>
          </a:prstGeom>
          <a:noFill/>
          <a:ln w="9525">
            <a:noFill/>
            <a:miter lim="800000"/>
            <a:headEnd/>
            <a:tailEnd/>
          </a:ln>
        </p:spPr>
      </p:pic>
      <p:pic>
        <p:nvPicPr>
          <p:cNvPr id="21507" name="Picture 3" descr="C:\Documents and Settings\Owner\My Documents\My Pictures\fusion.jpg"/>
          <p:cNvPicPr>
            <a:picLocks noChangeAspect="1" noChangeArrowheads="1"/>
          </p:cNvPicPr>
          <p:nvPr/>
        </p:nvPicPr>
        <p:blipFill>
          <a:blip r:embed="rId3"/>
          <a:srcRect/>
          <a:stretch>
            <a:fillRect/>
          </a:stretch>
        </p:blipFill>
        <p:spPr bwMode="auto">
          <a:xfrm>
            <a:off x="6875463" y="0"/>
            <a:ext cx="2268537" cy="1509713"/>
          </a:xfrm>
          <a:prstGeom prst="rect">
            <a:avLst/>
          </a:prstGeom>
          <a:noFill/>
          <a:ln w="9525">
            <a:noFill/>
            <a:miter lim="800000"/>
            <a:headEnd/>
            <a:tailEnd/>
          </a:ln>
        </p:spPr>
      </p:pic>
      <p:pic>
        <p:nvPicPr>
          <p:cNvPr id="21508" name="Picture 2" descr="C:\Documents and Settings\Owner\Desktop\Yur\Tutoring\Nuclear physics\I14-01-bindingenergy.jpg"/>
          <p:cNvPicPr>
            <a:picLocks noGrp="1" noChangeAspect="1" noChangeArrowheads="1"/>
          </p:cNvPicPr>
          <p:nvPr>
            <p:ph idx="1"/>
          </p:nvPr>
        </p:nvPicPr>
        <p:blipFill>
          <a:blip r:embed="rId4"/>
          <a:srcRect/>
          <a:stretch>
            <a:fillRect/>
          </a:stretch>
        </p:blipFill>
        <p:spPr>
          <a:xfrm>
            <a:off x="847725" y="1608138"/>
            <a:ext cx="6819900" cy="4989512"/>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319</TotalTime>
  <Words>184</Words>
  <Application>Microsoft Office PowerPoint</Application>
  <PresentationFormat>On-screen Show (4:3)</PresentationFormat>
  <Paragraphs>27</Paragraphs>
  <Slides>11</Slides>
  <Notes>0</Notes>
  <HiddenSlides>0</HiddenSlides>
  <MMClips>4</MMClips>
  <ScaleCrop>false</ScaleCrop>
  <HeadingPairs>
    <vt:vector size="6" baseType="variant">
      <vt:variant>
        <vt:lpstr>Fonts Used</vt:lpstr>
      </vt:variant>
      <vt:variant>
        <vt:i4>5</vt:i4>
      </vt:variant>
      <vt:variant>
        <vt:lpstr>Design Template</vt:lpstr>
      </vt:variant>
      <vt:variant>
        <vt:i4>9</vt:i4>
      </vt:variant>
      <vt:variant>
        <vt:lpstr>Slide Titles</vt:lpstr>
      </vt:variant>
      <vt:variant>
        <vt:i4>11</vt:i4>
      </vt:variant>
    </vt:vector>
  </HeadingPairs>
  <TitlesOfParts>
    <vt:vector size="25" baseType="lpstr">
      <vt:lpstr>Arial</vt:lpstr>
      <vt:lpstr>Franklin Gothic Medium</vt:lpstr>
      <vt:lpstr>Franklin Gothic Book</vt:lpstr>
      <vt:lpstr>Wingdings 2</vt:lpstr>
      <vt:lpstr>Calibri</vt:lpstr>
      <vt:lpstr>Trek</vt:lpstr>
      <vt:lpstr>Trek</vt:lpstr>
      <vt:lpstr>Trek</vt:lpstr>
      <vt:lpstr>Trek</vt:lpstr>
      <vt:lpstr>Trek</vt:lpstr>
      <vt:lpstr>Trek</vt:lpstr>
      <vt:lpstr>Trek</vt:lpstr>
      <vt:lpstr>Trek</vt:lpstr>
      <vt:lpstr>Trek</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Ms@Home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Raw Ink</cp:lastModifiedBy>
  <cp:revision>28</cp:revision>
  <dcterms:created xsi:type="dcterms:W3CDTF">2011-11-27T06:57:20Z</dcterms:created>
  <dcterms:modified xsi:type="dcterms:W3CDTF">2018-05-09T17:09:36Z</dcterms:modified>
</cp:coreProperties>
</file>